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9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12192000"/>
  <p:embeddedFontLst>
    <p:embeddedFont>
      <p:font typeface="MiSans" panose="020B0604020202020204" charset="-122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43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078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A8BCC-DD42-9442-13A0-B634B7F0B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22624-7290-3CBB-E7EB-2E6B2F49E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2ACAA-53B8-AA81-1131-767C3D02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D40E1-DB84-A9BD-8AC4-8A1B01F7AE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04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11-d140s7sh6th60oqvcseg.png"/>
          <p:cNvPicPr>
            <a:picLocks noChangeAspect="1"/>
          </p:cNvPicPr>
          <p:nvPr/>
        </p:nvPicPr>
        <p:blipFill>
          <a:blip r:embed="rId4"/>
          <a:srcRect l="3340" t="3240" r="1279" b="3243"/>
          <a:stretch/>
        </p:blipFill>
        <p:spPr>
          <a:xfrm>
            <a:off x="-635" y="0"/>
            <a:ext cx="1257808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00-d140s54h6th60oqvcsd0.png"/>
          <p:cNvPicPr>
            <a:picLocks noChangeAspect="1"/>
          </p:cNvPicPr>
          <p:nvPr/>
        </p:nvPicPr>
        <p:blipFill>
          <a:blip r:embed="rId5"/>
          <a:srcRect t="5007" b="5007"/>
          <a:stretch/>
        </p:blipFill>
        <p:spPr>
          <a:xfrm>
            <a:off x="2127250" y="1022985"/>
            <a:ext cx="8142605" cy="25495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232660" y="1275080"/>
            <a:ext cx="7790180" cy="2149475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排序王者 —— 快速排序（上）核心思想</a:t>
            </a:r>
            <a:endParaRPr lang="en-US" sz="1600" dirty="0"/>
          </a:p>
        </p:txBody>
      </p:sp>
      <p:pic>
        <p:nvPicPr>
          <p:cNvPr id="5" name="Image 2" descr="https://test-kimi-img.moonshot.cn/pub/slides/slides_tmpl/image/25-06-10-18:51:10-d140s7kh6th60oqvcse0.png"/>
          <p:cNvPicPr>
            <a:picLocks noChangeAspect="1"/>
          </p:cNvPicPr>
          <p:nvPr/>
        </p:nvPicPr>
        <p:blipFill>
          <a:blip r:embed="rId6"/>
          <a:srcRect t="14" b="14"/>
          <a:stretch/>
        </p:blipFill>
        <p:spPr>
          <a:xfrm>
            <a:off x="3767455" y="4097020"/>
            <a:ext cx="2339340" cy="59753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984625" y="4211955"/>
            <a:ext cx="185039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人：</a:t>
            </a:r>
            <a:endParaRPr lang="en-US" sz="1600" dirty="0"/>
          </a:p>
        </p:txBody>
      </p:sp>
      <p:pic>
        <p:nvPicPr>
          <p:cNvPr id="7" name="Image 3" descr="https://test-kimi-img.moonshot.cn/pub/slides/slides_tmpl/image/25-06-10-18:51:10-d140s7kh6th60oqvcse0.png"/>
          <p:cNvPicPr>
            <a:picLocks noChangeAspect="1"/>
          </p:cNvPicPr>
          <p:nvPr/>
        </p:nvPicPr>
        <p:blipFill>
          <a:blip r:embed="rId6"/>
          <a:srcRect t="14" b="14"/>
          <a:stretch/>
        </p:blipFill>
        <p:spPr>
          <a:xfrm>
            <a:off x="6233795" y="4097020"/>
            <a:ext cx="2339340" cy="59753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432550" y="4211955"/>
            <a:ext cx="1941195" cy="377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33" y="624205"/>
            <a:ext cx="11580495" cy="587311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 flipH="1">
            <a:off x="6374130" y="2369820"/>
            <a:ext cx="5059680" cy="6997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504305" y="3069590"/>
            <a:ext cx="4531360" cy="2125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快速排序是一种基于分治法的高效排序算法，由C. A. R. Hoare于1960年提出，平均时间复杂度为O(n log n)，空间复杂度为O(log n)。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777240" y="1126490"/>
            <a:ext cx="770826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快速排序定义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776720" y="2564765"/>
            <a:ext cx="420814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定义</a:t>
            </a:r>
            <a:endParaRPr lang="en-US" sz="1600" dirty="0"/>
          </a:p>
        </p:txBody>
      </p:sp>
      <p:pic>
        <p:nvPicPr>
          <p:cNvPr id="8" name="Image 3" descr="https://test-kimi-img.moonshot.cn/pub/slides/slides_tmpl/image/25-06-10-18:51:37-d140sech6th60oqvcsi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0000">
            <a:off x="795020" y="1289050"/>
            <a:ext cx="5544820" cy="5003165"/>
          </a:xfrm>
          <a:prstGeom prst="rect">
            <a:avLst/>
          </a:prstGeom>
        </p:spPr>
      </p:pic>
      <p:pic>
        <p:nvPicPr>
          <p:cNvPr id="9" name="Image 4" descr="https://test-kimi-img.moonshot.cn/pub/slides/slides_tmpl/image/25-06-10-18:52:01-d140skch6th60oqvcsl0.jpeg"/>
          <p:cNvPicPr>
            <a:picLocks noChangeAspect="1"/>
          </p:cNvPicPr>
          <p:nvPr/>
        </p:nvPicPr>
        <p:blipFill>
          <a:blip r:embed="rId8"/>
          <a:srcRect l="22848" t="1452" r="1577" b="12299"/>
          <a:stretch/>
        </p:blipFill>
        <p:spPr>
          <a:xfrm rot="360000">
            <a:off x="1306830" y="2110105"/>
            <a:ext cx="4492625" cy="3436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快速排序基本思想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95" y="389890"/>
            <a:ext cx="11580495" cy="62128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8010" y="878840"/>
            <a:ext cx="8152765" cy="6553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分治法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3575" y="2205990"/>
            <a:ext cx="10898505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快速排序基于分治法，将大问题分解为小问题，递归解决，通过分区操作实现数组的快速分解与排序。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65581" y="1898227"/>
            <a:ext cx="3894683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49A1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分治思想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63575" y="3625850"/>
            <a:ext cx="1089914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分区操作是快速排序的核心，选择一个基准值（pivot），将数组分为两部分，左边小于等于pivot，右边大于等于pivot。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65581" y="3318087"/>
            <a:ext cx="3894683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49A1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分区操作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63575" y="5209540"/>
            <a:ext cx="10899140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对左右子数组递归执行上述过程，逐步完成整个数组的排序。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65581" y="4901777"/>
            <a:ext cx="3894683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49A1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递归排序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分区操作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3" y="624205"/>
            <a:ext cx="11580495" cy="587311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5"/>
          <a:srcRect l="35" r="35"/>
          <a:stretch/>
        </p:blipFill>
        <p:spPr>
          <a:xfrm flipH="1">
            <a:off x="596900" y="2854325"/>
            <a:ext cx="5059680" cy="6997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89357" y="3067799"/>
            <a:ext cx="389402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核心说明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94055" y="3504565"/>
            <a:ext cx="5401310" cy="1909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分区操作是快速排序的关键步骤，直接影响排序效率，目标是将基准值（pivot）置于最终位置，左侧元素 ≤ pivot，右侧元素 ≥ pivot。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94055" y="1285240"/>
            <a:ext cx="5401310" cy="1342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分区核心</a:t>
            </a:r>
            <a:endParaRPr lang="en-US" sz="1600" dirty="0"/>
          </a:p>
        </p:txBody>
      </p:sp>
      <p:pic>
        <p:nvPicPr>
          <p:cNvPr id="8" name="Image 3" descr="https://test-kimi-img.moonshot.cn/pub/slides/slides_tmpl/image/25-06-10-18:51:59-d140sjsh6th60oqvcskg.png"/>
          <p:cNvPicPr>
            <a:picLocks noChangeAspect="1"/>
          </p:cNvPicPr>
          <p:nvPr/>
        </p:nvPicPr>
        <p:blipFill>
          <a:blip r:embed="rId6"/>
          <a:srcRect t="8" b="8"/>
          <a:stretch/>
        </p:blipFill>
        <p:spPr>
          <a:xfrm>
            <a:off x="6827520" y="1568450"/>
            <a:ext cx="4178300" cy="417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分区操作可视化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624205"/>
            <a:ext cx="11580495" cy="58731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0425" y="1830070"/>
            <a:ext cx="492569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49A1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演示过程</a:t>
            </a:r>
            <a:endParaRPr lang="en-US" sz="1600" dirty="0"/>
          </a:p>
        </p:txBody>
      </p:sp>
      <p:pic>
        <p:nvPicPr>
          <p:cNvPr id="5" name="Image 2" descr="https://test-kimi-img.moonshot.cn/pub/slides/slides_tmpl/image/25-06-10-18:52:11-d140smsh6th60oqvcsm0.jpeg"/>
          <p:cNvPicPr>
            <a:picLocks noChangeAspect="1"/>
          </p:cNvPicPr>
          <p:nvPr/>
        </p:nvPicPr>
        <p:blipFill>
          <a:blip r:embed="rId6"/>
          <a:srcRect l="25212" r="25212" b="2413"/>
          <a:stretch/>
        </p:blipFill>
        <p:spPr>
          <a:xfrm>
            <a:off x="7259320" y="1264285"/>
            <a:ext cx="4176395" cy="460819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0425" y="2291715"/>
            <a:ext cx="5530850" cy="7049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以数组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[6, 2, 7, 3, 9, 1] 为例，pivot=6，通过动画展示分区过程，增强视觉理解。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83820" y="90300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动画演示</a:t>
            </a:r>
            <a:endParaRPr lang="en-US" sz="1600" dirty="0"/>
          </a:p>
        </p:txBody>
      </p:sp>
      <p:pic>
        <p:nvPicPr>
          <p:cNvPr id="8" name="Image 3" descr="https://test-kimi-img.moonshot.cn/pub/slides/slides_tmpl/image/25-06-10-18:51:37-d140sech6th60oqvcsi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">
            <a:off x="538480" y="3624580"/>
            <a:ext cx="6384925" cy="2440305"/>
          </a:xfrm>
          <a:prstGeom prst="rect">
            <a:avLst/>
          </a:prstGeom>
        </p:spPr>
      </p:pic>
      <p:pic>
        <p:nvPicPr>
          <p:cNvPr id="9" name="Image 4" descr="https://test-kimi-img.moonshot.cn/pub/slides/slides_tmpl/image/25-06-10-18:52:13-d140snch6th60oqvcsmg.jpeg"/>
          <p:cNvPicPr>
            <a:picLocks noChangeAspect="1"/>
          </p:cNvPicPr>
          <p:nvPr/>
        </p:nvPicPr>
        <p:blipFill>
          <a:blip r:embed="rId8"/>
          <a:srcRect l="2113" t="46529" r="1594" b="10437"/>
          <a:stretch/>
        </p:blipFill>
        <p:spPr>
          <a:xfrm rot="180000">
            <a:off x="1113155" y="4046855"/>
            <a:ext cx="5207635" cy="162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手动模拟分区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95" y="427990"/>
            <a:ext cx="11580495" cy="60693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96100" y="2453005"/>
            <a:ext cx="2316480" cy="135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示例数组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[6, 2, 7, 3, 9, 1]，pivot=6，手动模拟分区过程，逐步交换元素，最终使pivot位于索引4。</a:t>
            </a:r>
            <a:endParaRPr lang="en-US" sz="1600" dirty="0"/>
          </a:p>
        </p:txBody>
      </p:sp>
      <p:pic>
        <p:nvPicPr>
          <p:cNvPr id="5" name="Image 2" descr="https://test-kimi-img.moonshot.cn/pub/slides/slides_tmpl/image/25-06-10-18:52:19-d140sosh6th60oqvcso0.jpeg"/>
          <p:cNvPicPr>
            <a:picLocks noChangeAspect="1"/>
          </p:cNvPicPr>
          <p:nvPr/>
        </p:nvPicPr>
        <p:blipFill>
          <a:blip r:embed="rId6"/>
          <a:srcRect l="8273" r="8273" b="8945"/>
          <a:stretch/>
        </p:blipFill>
        <p:spPr>
          <a:xfrm>
            <a:off x="9513570" y="2520315"/>
            <a:ext cx="1943100" cy="31800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42215" y="8039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模拟过程</a:t>
            </a:r>
            <a:endParaRPr lang="en-US" sz="1600" dirty="0"/>
          </a:p>
        </p:txBody>
      </p:sp>
      <p:pic>
        <p:nvPicPr>
          <p:cNvPr id="7" name="Image 3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7"/>
          <a:srcRect l="35" r="35"/>
          <a:stretch/>
        </p:blipFill>
        <p:spPr>
          <a:xfrm flipH="1">
            <a:off x="6713855" y="1694815"/>
            <a:ext cx="4935220" cy="68262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010400" y="1882140"/>
            <a:ext cx="4445635" cy="29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模拟步骤</a:t>
            </a:r>
            <a:endParaRPr lang="en-US" sz="1600" dirty="0"/>
          </a:p>
        </p:txBody>
      </p:sp>
      <p:pic>
        <p:nvPicPr>
          <p:cNvPr id="9" name="Image 4" descr="https://test-kimi-img.moonshot.cn/pub/slides/slides_tmpl/image/25-06-10-18:51:37-d140sech6th60oqvcsi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40000">
            <a:off x="851535" y="1019175"/>
            <a:ext cx="5719445" cy="5160645"/>
          </a:xfrm>
          <a:prstGeom prst="rect">
            <a:avLst/>
          </a:prstGeom>
        </p:spPr>
      </p:pic>
      <p:pic>
        <p:nvPicPr>
          <p:cNvPr id="10" name="Image 5" descr="https://test-kimi-img.moonshot.cn/pub/slides/slides_tmpl/image/25-06-10-18:52:19-d140sosh6th60oqvcsog.jpeg"/>
          <p:cNvPicPr>
            <a:picLocks noChangeAspect="1"/>
          </p:cNvPicPr>
          <p:nvPr/>
        </p:nvPicPr>
        <p:blipFill>
          <a:blip r:embed="rId9"/>
          <a:srcRect l="6458" r="6458"/>
          <a:stretch/>
        </p:blipFill>
        <p:spPr>
          <a:xfrm rot="240000">
            <a:off x="1365250" y="1839595"/>
            <a:ext cx="4633595" cy="3544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partition函数代码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46-d140sgkh6th60oqvcsj0.png"/>
          <p:cNvPicPr>
            <a:picLocks noChangeAspect="1"/>
          </p:cNvPicPr>
          <p:nvPr/>
        </p:nvPicPr>
        <p:blipFill>
          <a:blip r:embed="rId4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08058" y="670389"/>
            <a:ext cx="81978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0886" y="654514"/>
            <a:ext cx="269240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5" name="Image 1" descr="https://test-kimi-img.moonshot.cn/pub/slides/slides_tmpl/image/25-06-10-18:51:37-d140sech6th60oqvcsi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" y="765175"/>
            <a:ext cx="12003405" cy="5752465"/>
          </a:xfrm>
          <a:prstGeom prst="rect">
            <a:avLst/>
          </a:prstGeom>
        </p:spPr>
      </p:pic>
      <p:pic>
        <p:nvPicPr>
          <p:cNvPr id="6" name="Image 2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>
            <a:off x="8036560" y="4245928"/>
            <a:ext cx="2681605" cy="1459865"/>
          </a:xfrm>
          <a:prstGeom prst="rect">
            <a:avLst/>
          </a:prstGeom>
        </p:spPr>
      </p:pic>
      <p:pic>
        <p:nvPicPr>
          <p:cNvPr id="7" name="Image 3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>
            <a:off x="4819650" y="4245928"/>
            <a:ext cx="2681605" cy="1459865"/>
          </a:xfrm>
          <a:prstGeom prst="rect">
            <a:avLst/>
          </a:prstGeom>
        </p:spPr>
      </p:pic>
      <p:pic>
        <p:nvPicPr>
          <p:cNvPr id="8" name="Image 4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>
            <a:off x="1414780" y="4245928"/>
            <a:ext cx="2681605" cy="14598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>
            <a:off x="8027035" y="2260283"/>
            <a:ext cx="2681605" cy="1459865"/>
          </a:xfrm>
          <a:prstGeom prst="rect">
            <a:avLst/>
          </a:prstGeom>
        </p:spPr>
      </p:pic>
      <p:pic>
        <p:nvPicPr>
          <p:cNvPr id="10" name="Image 6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>
            <a:off x="4810125" y="2260283"/>
            <a:ext cx="2681605" cy="1459865"/>
          </a:xfrm>
          <a:prstGeom prst="rect">
            <a:avLst/>
          </a:prstGeom>
        </p:spPr>
      </p:pic>
      <p:pic>
        <p:nvPicPr>
          <p:cNvPr id="11" name="Image 7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>
            <a:off x="1405255" y="2260283"/>
            <a:ext cx="2681605" cy="1459865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1664970" y="2860675"/>
            <a:ext cx="2083435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</a:t>
            </a:r>
            <a:r>
              <a:rPr lang="zh-CN" alt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5060950" y="2860675"/>
            <a:ext cx="2230755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</a:t>
            </a:r>
            <a:endParaRPr lang="en-US" sz="1600" dirty="0"/>
          </a:p>
        </p:txBody>
      </p:sp>
      <p:pic>
        <p:nvPicPr>
          <p:cNvPr id="14" name="Image 8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2275523" y="1875155"/>
            <a:ext cx="862330" cy="862330"/>
          </a:xfrm>
          <a:prstGeom prst="rect">
            <a:avLst/>
          </a:prstGeom>
        </p:spPr>
      </p:pic>
      <p:sp>
        <p:nvSpPr>
          <p:cNvPr id="15" name="Text 4"/>
          <p:cNvSpPr/>
          <p:nvPr/>
        </p:nvSpPr>
        <p:spPr>
          <a:xfrm>
            <a:off x="2461260" y="2110105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6" name="Image 9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5745163" y="1875155"/>
            <a:ext cx="862330" cy="862330"/>
          </a:xfrm>
          <a:prstGeom prst="rect">
            <a:avLst/>
          </a:prstGeom>
        </p:spPr>
      </p:pic>
      <p:sp>
        <p:nvSpPr>
          <p:cNvPr id="17" name="Text 5"/>
          <p:cNvSpPr/>
          <p:nvPr/>
        </p:nvSpPr>
        <p:spPr>
          <a:xfrm>
            <a:off x="5930901" y="2110105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6"/>
          <p:cNvSpPr/>
          <p:nvPr/>
        </p:nvSpPr>
        <p:spPr>
          <a:xfrm>
            <a:off x="8367395" y="2860675"/>
            <a:ext cx="2083435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快速排序简介</a:t>
            </a:r>
            <a:endParaRPr lang="en-US" sz="1600" dirty="0"/>
          </a:p>
        </p:txBody>
      </p:sp>
      <p:sp>
        <p:nvSpPr>
          <p:cNvPr id="19" name="Text 7"/>
          <p:cNvSpPr/>
          <p:nvPr/>
        </p:nvSpPr>
        <p:spPr>
          <a:xfrm>
            <a:off x="1591310" y="4907280"/>
            <a:ext cx="2230755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快速排序基本思想</a:t>
            </a:r>
            <a:endParaRPr lang="en-US" sz="1600" dirty="0"/>
          </a:p>
        </p:txBody>
      </p:sp>
      <p:pic>
        <p:nvPicPr>
          <p:cNvPr id="20" name="Image 10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8977948" y="1875155"/>
            <a:ext cx="862330" cy="862330"/>
          </a:xfrm>
          <a:prstGeom prst="rect">
            <a:avLst/>
          </a:prstGeom>
        </p:spPr>
      </p:pic>
      <p:sp>
        <p:nvSpPr>
          <p:cNvPr id="21" name="Text 8"/>
          <p:cNvSpPr/>
          <p:nvPr/>
        </p:nvSpPr>
        <p:spPr>
          <a:xfrm>
            <a:off x="9163685" y="2110105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22" name="Image 11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2275523" y="3921760"/>
            <a:ext cx="862330" cy="862330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2461260" y="4156710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10"/>
          <p:cNvSpPr/>
          <p:nvPr/>
        </p:nvSpPr>
        <p:spPr>
          <a:xfrm>
            <a:off x="5060950" y="4907280"/>
            <a:ext cx="2230755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分区操作</a:t>
            </a:r>
            <a:endParaRPr lang="en-US" sz="1600" dirty="0"/>
          </a:p>
        </p:txBody>
      </p:sp>
      <p:pic>
        <p:nvPicPr>
          <p:cNvPr id="25" name="Image 12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5745163" y="3921760"/>
            <a:ext cx="862330" cy="862330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5930901" y="4156710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12"/>
          <p:cNvSpPr/>
          <p:nvPr/>
        </p:nvSpPr>
        <p:spPr>
          <a:xfrm>
            <a:off x="8367395" y="4907280"/>
            <a:ext cx="2083435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分区操作可视化</a:t>
            </a:r>
            <a:endParaRPr lang="en-US" sz="1600" dirty="0"/>
          </a:p>
        </p:txBody>
      </p:sp>
      <p:pic>
        <p:nvPicPr>
          <p:cNvPr id="28" name="Image 13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8977948" y="3921760"/>
            <a:ext cx="862330" cy="862330"/>
          </a:xfrm>
          <a:prstGeom prst="rect">
            <a:avLst/>
          </a:prstGeom>
        </p:spPr>
      </p:pic>
      <p:sp>
        <p:nvSpPr>
          <p:cNvPr id="29" name="Text 13"/>
          <p:cNvSpPr/>
          <p:nvPr/>
        </p:nvSpPr>
        <p:spPr>
          <a:xfrm>
            <a:off x="9163685" y="4156710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95" y="480695"/>
            <a:ext cx="11580495" cy="601662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6-10-18:51:37-d140sech6th60oqvcsi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0000">
            <a:off x="454025" y="-55245"/>
            <a:ext cx="5322570" cy="63277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864225" y="918210"/>
            <a:ext cx="5592445" cy="1235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Python实现</a:t>
            </a:r>
            <a:endParaRPr lang="en-US" sz="1600" dirty="0"/>
          </a:p>
        </p:txBody>
      </p:sp>
      <p:pic>
        <p:nvPicPr>
          <p:cNvPr id="7" name="Image 3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7"/>
          <a:srcRect l="35" r="35"/>
          <a:stretch/>
        </p:blipFill>
        <p:spPr>
          <a:xfrm flipH="1">
            <a:off x="5964555" y="3227070"/>
            <a:ext cx="4935220" cy="68262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356985" y="3440430"/>
            <a:ext cx="3793490" cy="29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代码展示</a:t>
            </a:r>
            <a:endParaRPr lang="en-US" sz="1600" dirty="0"/>
          </a:p>
        </p:txBody>
      </p:sp>
      <p:pic>
        <p:nvPicPr>
          <p:cNvPr id="9" name="Image 4" descr="https://test-kimi-img.moonshot.cn/pub/slides/slides_tmpl/image/25-06-10-18:52:19-d140sosh6th60oqvcsp0.jpeg"/>
          <p:cNvPicPr>
            <a:picLocks noChangeAspect="1"/>
          </p:cNvPicPr>
          <p:nvPr/>
        </p:nvPicPr>
        <p:blipFill>
          <a:blip r:embed="rId8"/>
          <a:srcRect l="17187" r="17187"/>
          <a:stretch/>
        </p:blipFill>
        <p:spPr>
          <a:xfrm rot="21420000">
            <a:off x="934720" y="971550"/>
            <a:ext cx="4312285" cy="43789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219571-0249-6E85-7B56-4735763C4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4555" y="4123055"/>
            <a:ext cx="5006612" cy="1406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B455B-4135-E98A-6234-D3F3FC9E2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>
            <a:extLst>
              <a:ext uri="{FF2B5EF4-FFF2-40B4-BE49-F238E27FC236}">
                <a16:creationId xmlns:a16="http://schemas.microsoft.com/office/drawing/2014/main" id="{DCA6217B-2D64-4CEE-EC2D-2A92B14672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>
            <a:extLst>
              <a:ext uri="{FF2B5EF4-FFF2-40B4-BE49-F238E27FC236}">
                <a16:creationId xmlns:a16="http://schemas.microsoft.com/office/drawing/2014/main" id="{C6B11546-1F71-C18D-8D30-A97925D94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5" y="480695"/>
            <a:ext cx="11580495" cy="601662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6-10-18:51:37-d140sech6th60oqvcsi0.png">
            <a:extLst>
              <a:ext uri="{FF2B5EF4-FFF2-40B4-BE49-F238E27FC236}">
                <a16:creationId xmlns:a16="http://schemas.microsoft.com/office/drawing/2014/main" id="{75861E12-C934-B580-577B-83556C064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20000">
            <a:off x="454025" y="-55245"/>
            <a:ext cx="5322570" cy="632777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E7E3383B-5C59-7CAF-C130-FC08C59F604E}"/>
              </a:ext>
            </a:extLst>
          </p:cNvPr>
          <p:cNvSpPr/>
          <p:nvPr/>
        </p:nvSpPr>
        <p:spPr>
          <a:xfrm>
            <a:off x="5864225" y="918210"/>
            <a:ext cx="5592445" cy="1235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Python实现</a:t>
            </a:r>
            <a:endParaRPr lang="en-US" sz="1600" dirty="0"/>
          </a:p>
        </p:txBody>
      </p:sp>
      <p:pic>
        <p:nvPicPr>
          <p:cNvPr id="7" name="Image 3" descr="https://test-kimi-img.moonshot.cn/pub/slides/slides_tmpl/image/25-06-10-18:51:37-d140sech6th60oqvcshg.png">
            <a:extLst>
              <a:ext uri="{FF2B5EF4-FFF2-40B4-BE49-F238E27FC236}">
                <a16:creationId xmlns:a16="http://schemas.microsoft.com/office/drawing/2014/main" id="{3A840B61-ABF8-A36F-A0F6-47B206A897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 flipH="1">
            <a:off x="5964555" y="3227070"/>
            <a:ext cx="4935220" cy="682625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D20A2B38-BF86-854F-4C92-CCB8A06CF5DC}"/>
              </a:ext>
            </a:extLst>
          </p:cNvPr>
          <p:cNvSpPr/>
          <p:nvPr/>
        </p:nvSpPr>
        <p:spPr>
          <a:xfrm>
            <a:off x="6356985" y="3440430"/>
            <a:ext cx="3793490" cy="29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代码展示</a:t>
            </a:r>
            <a:endParaRPr lang="en-US" sz="1600" dirty="0"/>
          </a:p>
        </p:txBody>
      </p:sp>
      <p:pic>
        <p:nvPicPr>
          <p:cNvPr id="9" name="Image 4" descr="https://test-kimi-img.moonshot.cn/pub/slides/slides_tmpl/image/25-06-10-18:52:19-d140sosh6th60oqvcsp0.jpeg">
            <a:extLst>
              <a:ext uri="{FF2B5EF4-FFF2-40B4-BE49-F238E27FC236}">
                <a16:creationId xmlns:a16="http://schemas.microsoft.com/office/drawing/2014/main" id="{96D82E42-6A51-9337-7E17-31BDA43316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187" r="17187"/>
          <a:stretch/>
        </p:blipFill>
        <p:spPr>
          <a:xfrm rot="21420000">
            <a:off x="934720" y="971550"/>
            <a:ext cx="4312285" cy="43789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3C4CEB-6A4A-E4AB-A522-BEA5DF4B4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381" y="1959681"/>
            <a:ext cx="10461322" cy="29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96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稳定性分析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78" y="624205"/>
            <a:ext cx="11580495" cy="58731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9315" y="3589655"/>
            <a:ext cx="494538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快速排序是不稳定的排序算法，分区过程中相同元素的相对顺序可能因交换而改变，影响数据的完整性。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766445" y="1130935"/>
            <a:ext cx="4595495" cy="1247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</a:t>
            </a:r>
            <a:endParaRPr lang="en-US" sz="1600" dirty="0"/>
          </a:p>
        </p:txBody>
      </p:sp>
      <p:pic>
        <p:nvPicPr>
          <p:cNvPr id="6" name="Image 2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 flipH="1">
            <a:off x="596900" y="2854325"/>
            <a:ext cx="5059680" cy="6997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89357" y="3067799"/>
            <a:ext cx="389402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分析结论</a:t>
            </a:r>
            <a:endParaRPr lang="en-US" sz="1600" dirty="0"/>
          </a:p>
        </p:txBody>
      </p:sp>
      <p:pic>
        <p:nvPicPr>
          <p:cNvPr id="8" name="Image 3" descr="https://test-kimi-img.moonshot.cn/pub/slides/slides_tmpl/image/25-06-10-18:51:37-d140sech6th60oqvcsi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40000">
            <a:off x="5970270" y="1038860"/>
            <a:ext cx="5544820" cy="5003165"/>
          </a:xfrm>
          <a:prstGeom prst="rect">
            <a:avLst/>
          </a:prstGeom>
        </p:spPr>
      </p:pic>
      <p:pic>
        <p:nvPicPr>
          <p:cNvPr id="9" name="Image 4" descr="https://test-kimi-img.moonshot.cn/pub/slides/slides_tmpl/image/25-06-10-18:52:13-d140snch6th60oqvcsn0.jpeg"/>
          <p:cNvPicPr>
            <a:picLocks noChangeAspect="1"/>
          </p:cNvPicPr>
          <p:nvPr/>
        </p:nvPicPr>
        <p:blipFill>
          <a:blip r:embed="rId8"/>
          <a:srcRect l="6430" r="6430"/>
          <a:stretch/>
        </p:blipFill>
        <p:spPr>
          <a:xfrm rot="21240000">
            <a:off x="6482080" y="1859915"/>
            <a:ext cx="4492625" cy="3436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课堂练习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8" y="624205"/>
            <a:ext cx="11580495" cy="58731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0425" y="1830070"/>
            <a:ext cx="492569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49A1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手动模拟</a:t>
            </a:r>
            <a:endParaRPr lang="en-US" sz="1600" dirty="0"/>
          </a:p>
        </p:txBody>
      </p:sp>
      <p:pic>
        <p:nvPicPr>
          <p:cNvPr id="5" name="Image 2" descr="https://test-kimi-img.moonshot.cn/pub/slides/slides_tmpl/image/25-06-10-18:52:11-d140smsh6th60oqvcsm0.jpeg"/>
          <p:cNvPicPr>
            <a:picLocks noChangeAspect="1"/>
          </p:cNvPicPr>
          <p:nvPr/>
        </p:nvPicPr>
        <p:blipFill>
          <a:blip r:embed="rId6"/>
          <a:srcRect l="25212" r="25212" b="2413"/>
          <a:stretch/>
        </p:blipFill>
        <p:spPr>
          <a:xfrm>
            <a:off x="7259320" y="1264285"/>
            <a:ext cx="4176395" cy="460819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0425" y="2291715"/>
            <a:ext cx="5530850" cy="7049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手动模拟Hoare分区过程，数组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[6, 2, 7, 3, 9, 1]，pivot=6，加深对分区操作的理解。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83820" y="90300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练习1</a:t>
            </a:r>
            <a:endParaRPr lang="en-US" sz="1600" dirty="0"/>
          </a:p>
        </p:txBody>
      </p:sp>
      <p:pic>
        <p:nvPicPr>
          <p:cNvPr id="8" name="Image 3" descr="https://test-kimi-img.moonshot.cn/pub/slides/slides_tmpl/image/25-06-10-18:51:37-d140sech6th60oqvcsi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">
            <a:off x="538480" y="3624580"/>
            <a:ext cx="6384925" cy="2440305"/>
          </a:xfrm>
          <a:prstGeom prst="rect">
            <a:avLst/>
          </a:prstGeom>
        </p:spPr>
      </p:pic>
      <p:pic>
        <p:nvPicPr>
          <p:cNvPr id="9" name="Image 4" descr="https://test-kimi-img.moonshot.cn/pub/slides/slides_tmpl/image/25-06-10-18:52:13-d140snch6th60oqvcsmg.jpeg"/>
          <p:cNvPicPr>
            <a:picLocks noChangeAspect="1"/>
          </p:cNvPicPr>
          <p:nvPr/>
        </p:nvPicPr>
        <p:blipFill>
          <a:blip r:embed="rId8"/>
          <a:srcRect l="2113" t="46529" r="1594" b="10437"/>
          <a:stretch/>
        </p:blipFill>
        <p:spPr>
          <a:xfrm rot="180000">
            <a:off x="1113155" y="4046855"/>
            <a:ext cx="5207635" cy="162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3" y="624205"/>
            <a:ext cx="11580495" cy="587311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5"/>
          <a:srcRect l="35" r="35"/>
          <a:stretch/>
        </p:blipFill>
        <p:spPr>
          <a:xfrm flipH="1">
            <a:off x="596900" y="2854325"/>
            <a:ext cx="5059680" cy="6997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89357" y="3067799"/>
            <a:ext cx="389402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编写代码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94055" y="3504565"/>
            <a:ext cx="5401310" cy="1909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写出partition函数的核心交换逻辑，提升对代码实现的理解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94055" y="1285240"/>
            <a:ext cx="5401310" cy="13423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练习2</a:t>
            </a:r>
            <a:endParaRPr lang="en-US" sz="1600" dirty="0"/>
          </a:p>
        </p:txBody>
      </p:sp>
      <p:pic>
        <p:nvPicPr>
          <p:cNvPr id="8" name="Image 3" descr="https://test-kimi-img.moonshot.cn/pub/slides/slides_tmpl/image/25-06-10-18:51:59-d140sjsh6th60oqvcskg.png"/>
          <p:cNvPicPr>
            <a:picLocks noChangeAspect="1"/>
          </p:cNvPicPr>
          <p:nvPr/>
        </p:nvPicPr>
        <p:blipFill>
          <a:blip r:embed="rId6"/>
          <a:srcRect t="8" b="8"/>
          <a:stretch/>
        </p:blipFill>
        <p:spPr>
          <a:xfrm>
            <a:off x="6827520" y="1568450"/>
            <a:ext cx="4178300" cy="417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优化方向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95" y="389890"/>
            <a:ext cx="11580495" cy="62128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6430" y="904875"/>
            <a:ext cx="7734935" cy="624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优化方法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004570" y="2629218"/>
            <a:ext cx="2624455" cy="9598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随机化pivot选择，减少最坏情况的发生，提升算法的鲁棒性。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213485" y="2036763"/>
            <a:ext cx="2343150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49A1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随机化pivot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818380" y="2629218"/>
            <a:ext cx="2624455" cy="9598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选择首、中、尾三个元素的中值作为pivot，优化pivot选择方法，提升排序效率。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5027295" y="2036763"/>
            <a:ext cx="2343150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49A1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三数取中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646795" y="2629218"/>
            <a:ext cx="2624455" cy="9598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减少递归调用栈的深度，优化递归过程，提升算法性能。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855710" y="2036763"/>
            <a:ext cx="2343150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49A1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尾递归优化</a:t>
            </a:r>
            <a:endParaRPr lang="en-US" sz="1600" dirty="0"/>
          </a:p>
        </p:txBody>
      </p:sp>
      <p:pic>
        <p:nvPicPr>
          <p:cNvPr id="11" name="Image 2" descr="https://test-kimi-img.moonshot.cn/pub/slides/slides_tmpl/image/25-06-10-18:52:21-d140spch6th60oqvcs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725" y="2037080"/>
            <a:ext cx="103505" cy="3322320"/>
          </a:xfrm>
          <a:prstGeom prst="rect">
            <a:avLst/>
          </a:prstGeom>
        </p:spPr>
      </p:pic>
      <p:pic>
        <p:nvPicPr>
          <p:cNvPr id="12" name="Image 3" descr="https://test-kimi-img.moonshot.cn/pub/slides/slides_tmpl/image/25-06-10-18:52:21-d140spch6th60oqvcs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325" y="2037080"/>
            <a:ext cx="103505" cy="3322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小结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58-d140sjkh6th60oqvcsjg.png"/>
          <p:cNvPicPr>
            <a:picLocks noChangeAspect="1"/>
          </p:cNvPicPr>
          <p:nvPr/>
        </p:nvPicPr>
        <p:blipFill>
          <a:blip r:embed="rId4"/>
          <a:srcRect t="83" b="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08058" y="670389"/>
            <a:ext cx="81978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0886" y="654514"/>
            <a:ext cx="269240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5" name="Image 1" descr="https://test-kimi-img.moonshot.cn/pub/slides/slides_tmpl/image/25-06-10-18:51:37-d140sech6th60oqvcsi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" y="765175"/>
            <a:ext cx="12003405" cy="5872480"/>
          </a:xfrm>
          <a:prstGeom prst="rect">
            <a:avLst/>
          </a:prstGeom>
        </p:spPr>
      </p:pic>
      <p:pic>
        <p:nvPicPr>
          <p:cNvPr id="6" name="Image 2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>
            <a:off x="6482080" y="4194493"/>
            <a:ext cx="2681605" cy="1459865"/>
          </a:xfrm>
          <a:prstGeom prst="rect">
            <a:avLst/>
          </a:prstGeom>
        </p:spPr>
      </p:pic>
      <p:pic>
        <p:nvPicPr>
          <p:cNvPr id="7" name="Image 3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>
            <a:off x="3138170" y="4194493"/>
            <a:ext cx="2681605" cy="1459865"/>
          </a:xfrm>
          <a:prstGeom prst="rect">
            <a:avLst/>
          </a:prstGeom>
        </p:spPr>
      </p:pic>
      <p:pic>
        <p:nvPicPr>
          <p:cNvPr id="8" name="Image 4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>
            <a:off x="8027035" y="2208848"/>
            <a:ext cx="2681605" cy="14598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>
            <a:off x="4810125" y="2208848"/>
            <a:ext cx="2681605" cy="1459865"/>
          </a:xfrm>
          <a:prstGeom prst="rect">
            <a:avLst/>
          </a:prstGeom>
        </p:spPr>
      </p:pic>
      <p:pic>
        <p:nvPicPr>
          <p:cNvPr id="10" name="Image 6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6"/>
          <a:srcRect l="35" r="35"/>
          <a:stretch/>
        </p:blipFill>
        <p:spPr>
          <a:xfrm>
            <a:off x="1405255" y="2208848"/>
            <a:ext cx="2681605" cy="1459865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1664970" y="2809240"/>
            <a:ext cx="2083435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手动模拟分区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5060950" y="2809240"/>
            <a:ext cx="2230755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partition函数代码</a:t>
            </a:r>
            <a:endParaRPr lang="en-US" sz="1600" dirty="0"/>
          </a:p>
        </p:txBody>
      </p:sp>
      <p:pic>
        <p:nvPicPr>
          <p:cNvPr id="13" name="Image 7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2275523" y="1823720"/>
            <a:ext cx="862330" cy="862330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2461260" y="2058670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15" name="Image 8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5745163" y="1823720"/>
            <a:ext cx="862330" cy="862330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>
            <a:off x="5930901" y="2058670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8444230" y="2809240"/>
            <a:ext cx="1929130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稳定性分析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3425825" y="4855845"/>
            <a:ext cx="2041525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课堂练习</a:t>
            </a:r>
            <a:endParaRPr lang="en-US" sz="1600" dirty="0"/>
          </a:p>
        </p:txBody>
      </p:sp>
      <p:pic>
        <p:nvPicPr>
          <p:cNvPr id="19" name="Image 9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8977948" y="1823720"/>
            <a:ext cx="862330" cy="86233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9163685" y="2058670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pic>
        <p:nvPicPr>
          <p:cNvPr id="21" name="Image 10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4040188" y="3870325"/>
            <a:ext cx="862330" cy="86233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4225925" y="4105275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23" name="Text 10"/>
          <p:cNvSpPr/>
          <p:nvPr/>
        </p:nvSpPr>
        <p:spPr>
          <a:xfrm>
            <a:off x="6805295" y="4855845"/>
            <a:ext cx="2066925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优化方向</a:t>
            </a:r>
            <a:endParaRPr lang="en-US" sz="1600" dirty="0"/>
          </a:p>
        </p:txBody>
      </p:sp>
      <p:pic>
        <p:nvPicPr>
          <p:cNvPr id="24" name="Image 11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7391083" y="3870325"/>
            <a:ext cx="862330" cy="862330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576821" y="4105275"/>
            <a:ext cx="490855" cy="4308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95" y="427990"/>
            <a:ext cx="11580495" cy="60693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7320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课程总结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119104" y="3673039"/>
            <a:ext cx="3875101" cy="9598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快速排序的核心是分区操作，掌握Hoare分区方法及其实现，理解其不稳定性，为后续优化打下基础。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262187" y="3673039"/>
            <a:ext cx="3875101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下节课将深入探讨快速排序的优化策略，进一步提升算法性能。</a:t>
            </a:r>
            <a:endParaRPr lang="en-US" sz="1600" dirty="0"/>
          </a:p>
        </p:txBody>
      </p:sp>
      <p:pic>
        <p:nvPicPr>
          <p:cNvPr id="7" name="Image 2" descr="https://test-kimi-img.moonshot.cn/pub/slides/slides_tmpl/image/25-06-10-18:52:21-d140spch6th60oqvcs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2380615"/>
            <a:ext cx="103505" cy="3322320"/>
          </a:xfrm>
          <a:prstGeom prst="rect">
            <a:avLst/>
          </a:prstGeom>
        </p:spPr>
      </p:pic>
      <p:pic>
        <p:nvPicPr>
          <p:cNvPr id="8" name="Image 3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2640648" y="2000885"/>
            <a:ext cx="862330" cy="86233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826385" y="2235835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0" name="Image 4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8"/>
          <a:srcRect l="35" r="35"/>
          <a:stretch/>
        </p:blipFill>
        <p:spPr>
          <a:xfrm flipH="1">
            <a:off x="1035050" y="2950210"/>
            <a:ext cx="4229735" cy="68262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200785" y="3163570"/>
            <a:ext cx="3793490" cy="29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总结内容</a:t>
            </a:r>
            <a:endParaRPr lang="en-US" sz="1600" dirty="0"/>
          </a:p>
        </p:txBody>
      </p:sp>
      <p:pic>
        <p:nvPicPr>
          <p:cNvPr id="12" name="Image 5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8688388" y="2000885"/>
            <a:ext cx="862330" cy="86233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8874125" y="2235835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4" name="Image 6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8"/>
          <a:srcRect l="35" r="35"/>
          <a:stretch/>
        </p:blipFill>
        <p:spPr>
          <a:xfrm flipH="1">
            <a:off x="7082790" y="2950210"/>
            <a:ext cx="4229735" cy="682625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7248525" y="3163570"/>
            <a:ext cx="3793490" cy="29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预告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95" y="480695"/>
            <a:ext cx="11580495" cy="601662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6-10-18:51:37-d140sech6th60oqvcsi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0000">
            <a:off x="454025" y="-55245"/>
            <a:ext cx="5322570" cy="63277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864225" y="918210"/>
            <a:ext cx="5592445" cy="1235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提问环节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5974715" y="3988435"/>
            <a:ext cx="5481955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鼓励学员提问，解答学员疑问，巩固所学知识。</a:t>
            </a:r>
            <a:endParaRPr lang="en-US" sz="1600" dirty="0"/>
          </a:p>
        </p:txBody>
      </p:sp>
      <p:pic>
        <p:nvPicPr>
          <p:cNvPr id="7" name="Image 3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7"/>
          <a:srcRect l="35" r="35"/>
          <a:stretch/>
        </p:blipFill>
        <p:spPr>
          <a:xfrm flipH="1">
            <a:off x="5964555" y="3227070"/>
            <a:ext cx="4935220" cy="68262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356985" y="3440430"/>
            <a:ext cx="3793490" cy="29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鼓励提问</a:t>
            </a:r>
            <a:endParaRPr lang="en-US" sz="1600" dirty="0"/>
          </a:p>
        </p:txBody>
      </p:sp>
      <p:pic>
        <p:nvPicPr>
          <p:cNvPr id="9" name="Image 4" descr="https://test-kimi-img.moonshot.cn/pub/slides/slides_tmpl/image/25-06-10-18:52:19-d140sosh6th60oqvcsp0.jpeg"/>
          <p:cNvPicPr>
            <a:picLocks noChangeAspect="1"/>
          </p:cNvPicPr>
          <p:nvPr/>
        </p:nvPicPr>
        <p:blipFill>
          <a:blip r:embed="rId8"/>
          <a:srcRect l="17187" r="17187"/>
          <a:stretch/>
        </p:blipFill>
        <p:spPr>
          <a:xfrm rot="21420000">
            <a:off x="934720" y="971550"/>
            <a:ext cx="4312285" cy="437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78" y="624205"/>
            <a:ext cx="11580495" cy="587311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6-10-18:52:15-d140snsh6th60oqvcsng.jpeg"/>
          <p:cNvPicPr>
            <a:picLocks noChangeAspect="1"/>
          </p:cNvPicPr>
          <p:nvPr/>
        </p:nvPicPr>
        <p:blipFill>
          <a:blip r:embed="rId6"/>
          <a:srcRect l="1450" t="45982" r="1623" b="20142"/>
          <a:stretch/>
        </p:blipFill>
        <p:spPr>
          <a:xfrm>
            <a:off x="643255" y="1617345"/>
            <a:ext cx="10997565" cy="265176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25805" y="4969510"/>
            <a:ext cx="10760075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实现快速排序的完整代码，尝试优化pivot选择方法，提升算法性能。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478715" y="845222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课后作业</a:t>
            </a:r>
            <a:endParaRPr lang="en-US" sz="1600" dirty="0"/>
          </a:p>
        </p:txBody>
      </p:sp>
      <p:pic>
        <p:nvPicPr>
          <p:cNvPr id="7" name="Image 3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7"/>
          <a:srcRect l="35" r="35"/>
          <a:stretch/>
        </p:blipFill>
        <p:spPr>
          <a:xfrm flipH="1">
            <a:off x="567055" y="4112895"/>
            <a:ext cx="5059680" cy="69977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59512" y="4326369"/>
            <a:ext cx="389402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实现代码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31-d140srsh6th60oqvcsvg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44345" y="1280795"/>
            <a:ext cx="8703310" cy="1341438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Comic Book" pitchFamily="34" charset="0"/>
                <a:ea typeface="Comic Book" pitchFamily="34" charset="-122"/>
                <a:cs typeface="Comic Book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944938" y="2473960"/>
            <a:ext cx="4302125" cy="741363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感谢大家观看</a:t>
            </a:r>
            <a:endParaRPr lang="en-US" sz="1600" dirty="0"/>
          </a:p>
        </p:txBody>
      </p:sp>
      <p:pic>
        <p:nvPicPr>
          <p:cNvPr id="5" name="Image 1" descr="https://test-kimi-img.moonshot.cn/pub/slides/slides_tmpl/image/25-06-10-18:51:10-d140s7kh6th60oqvcse0.png"/>
          <p:cNvPicPr>
            <a:picLocks noChangeAspect="1"/>
          </p:cNvPicPr>
          <p:nvPr/>
        </p:nvPicPr>
        <p:blipFill>
          <a:blip r:embed="rId5"/>
          <a:srcRect t="14" b="14"/>
          <a:stretch/>
        </p:blipFill>
        <p:spPr>
          <a:xfrm>
            <a:off x="3513455" y="5240655"/>
            <a:ext cx="2339340" cy="5975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75710" y="5355590"/>
            <a:ext cx="183261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授课</a:t>
            </a: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人：</a:t>
            </a:r>
            <a:endParaRPr lang="en-US" sz="1600" dirty="0"/>
          </a:p>
        </p:txBody>
      </p:sp>
      <p:pic>
        <p:nvPicPr>
          <p:cNvPr id="7" name="Image 2" descr="https://test-kimi-img.moonshot.cn/pub/slides/slides_tmpl/image/25-06-10-18:51:10-d140s7kh6th60oqvcse0.png"/>
          <p:cNvPicPr>
            <a:picLocks noChangeAspect="1"/>
          </p:cNvPicPr>
          <p:nvPr/>
        </p:nvPicPr>
        <p:blipFill>
          <a:blip r:embed="rId5"/>
          <a:srcRect t="14" b="14"/>
          <a:stretch/>
        </p:blipFill>
        <p:spPr>
          <a:xfrm>
            <a:off x="5979795" y="5240655"/>
            <a:ext cx="2339340" cy="597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8550" y="5355590"/>
            <a:ext cx="1941195" cy="377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19-d140s9sh6th60oqvcsf0.png"/>
          <p:cNvPicPr>
            <a:picLocks noChangeAspect="1"/>
          </p:cNvPicPr>
          <p:nvPr/>
        </p:nvPicPr>
        <p:blipFill>
          <a:blip r:embed="rId4"/>
          <a:srcRect l="9" r="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29-d140scch6th60oqvcsgg.png"/>
          <p:cNvPicPr>
            <a:picLocks noChangeAspect="1"/>
          </p:cNvPicPr>
          <p:nvPr/>
        </p:nvPicPr>
        <p:blipFill>
          <a:blip r:embed="rId5"/>
          <a:srcRect t="8872" b="8872"/>
          <a:stretch/>
        </p:blipFill>
        <p:spPr>
          <a:xfrm>
            <a:off x="1358265" y="1146810"/>
            <a:ext cx="10083165" cy="491426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6-10-18:51:28-d140sc4h6th60oqvcsf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815" y="2453640"/>
            <a:ext cx="7277735" cy="211328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508058" y="670389"/>
            <a:ext cx="81978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3594100" y="4020820"/>
            <a:ext cx="208343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小结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730886" y="654514"/>
            <a:ext cx="269240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741160" y="3728720"/>
            <a:ext cx="223075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  <p:pic>
        <p:nvPicPr>
          <p:cNvPr id="9" name="Image 3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4204653" y="3081020"/>
            <a:ext cx="862330" cy="86233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390390" y="3315970"/>
            <a:ext cx="490855" cy="4308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3856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pic>
        <p:nvPicPr>
          <p:cNvPr id="11" name="Image 4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7425373" y="2788920"/>
            <a:ext cx="862330" cy="86233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11110" y="3023870"/>
            <a:ext cx="490855" cy="43088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3856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</a:t>
            </a:r>
            <a:r>
              <a:rPr lang="zh-CN" alt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78" y="624205"/>
            <a:ext cx="11580495" cy="587311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6-10-18:52:15-d140snsh6th60oqvcsng.jpeg"/>
          <p:cNvPicPr>
            <a:picLocks noChangeAspect="1"/>
          </p:cNvPicPr>
          <p:nvPr/>
        </p:nvPicPr>
        <p:blipFill>
          <a:blip r:embed="rId6"/>
          <a:srcRect l="1450" t="45982" r="1623" b="20142"/>
          <a:stretch/>
        </p:blipFill>
        <p:spPr>
          <a:xfrm>
            <a:off x="643255" y="1617345"/>
            <a:ext cx="10997565" cy="265176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25805" y="4969510"/>
            <a:ext cx="10760075" cy="13512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理解快排核心：分区操作</a:t>
            </a:r>
            <a:endParaRPr lang="en-US" sz="1400" dirty="0">
              <a:solidFill>
                <a:srgbClr val="000000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本节课分上下两节，请认真完成作业。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讲师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</a:t>
            </a: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478715" y="845222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课程信息</a:t>
            </a:r>
            <a:endParaRPr lang="en-US" sz="1600" dirty="0"/>
          </a:p>
        </p:txBody>
      </p:sp>
      <p:pic>
        <p:nvPicPr>
          <p:cNvPr id="7" name="Image 3" descr="https://test-kimi-img.moonshot.cn/pub/slides/slides_tmpl/image/25-06-10-18:51:37-d140sech6th60oqvcshg.png"/>
          <p:cNvPicPr>
            <a:picLocks noChangeAspect="1"/>
          </p:cNvPicPr>
          <p:nvPr/>
        </p:nvPicPr>
        <p:blipFill>
          <a:blip r:embed="rId7"/>
          <a:srcRect l="35" r="35"/>
          <a:stretch/>
        </p:blipFill>
        <p:spPr>
          <a:xfrm flipH="1">
            <a:off x="567054" y="4112895"/>
            <a:ext cx="5528946" cy="69977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59512" y="4326369"/>
            <a:ext cx="4788145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排序王者 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 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快速排序（上）核心思想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学习目标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2:11-d140smsh6th60oqvcslg.png"/>
          <p:cNvPicPr>
            <a:picLocks noChangeAspect="1"/>
          </p:cNvPicPr>
          <p:nvPr/>
        </p:nvPicPr>
        <p:blipFill>
          <a:blip r:embed="rId4">
            <a:alphaModFix amt="43000"/>
          </a:blip>
          <a:srcRect l="2213" t="4492" r="2213" b="4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6-10-18:51:45-d140sgch6th60oqvcsi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95" y="389890"/>
            <a:ext cx="11580495" cy="62128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4050" y="726440"/>
            <a:ext cx="7381875" cy="6902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理解基本思想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200785" y="2581910"/>
            <a:ext cx="223583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49A1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快速排序思想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939165" y="3222625"/>
            <a:ext cx="275907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理解快速排序的基本思想：分治 + 分区，基于分治法高效排序，通过分区操作实现数组的快速分解。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959350" y="2581910"/>
            <a:ext cx="223583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49A1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分区操作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712970" y="3222625"/>
            <a:ext cx="2728595" cy="1279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掌握分区操作（partition函数）的核心逻辑，学会手动模拟分区过程，理解其对效率的影响。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894445" y="2595245"/>
            <a:ext cx="2235835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49A13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稳定性分析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649970" y="3235960"/>
            <a:ext cx="2724785" cy="9598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理解快速排序的稳定性，明确其在分区过程中对相同元素相对顺序的影响。</a:t>
            </a:r>
            <a:endParaRPr lang="en-US" sz="1600" dirty="0"/>
          </a:p>
        </p:txBody>
      </p:sp>
      <p:pic>
        <p:nvPicPr>
          <p:cNvPr id="11" name="Image 2" descr="https://test-kimi-img.moonshot.cn/pub/slides/slides_tmpl/image/25-06-10-18:52:21-d140spch6th60oqvcs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950" y="2595245"/>
            <a:ext cx="103505" cy="3322320"/>
          </a:xfrm>
          <a:prstGeom prst="rect">
            <a:avLst/>
          </a:prstGeom>
        </p:spPr>
      </p:pic>
      <p:pic>
        <p:nvPicPr>
          <p:cNvPr id="12" name="Image 3" descr="https://test-kimi-img.moonshot.cn/pub/slides/slides_tmpl/image/25-06-10-18:52:21-d140spch6th60oqvcs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215" y="2595245"/>
            <a:ext cx="103505" cy="3322320"/>
          </a:xfrm>
          <a:prstGeom prst="rect">
            <a:avLst/>
          </a:prstGeom>
        </p:spPr>
      </p:pic>
      <p:pic>
        <p:nvPicPr>
          <p:cNvPr id="13" name="Image 4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1886903" y="1651635"/>
            <a:ext cx="862330" cy="8623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72640" y="1886585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5" name="Image 5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5664518" y="1568450"/>
            <a:ext cx="862330" cy="86233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850255" y="1803400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7" name="Image 6" descr="https://test-kimi-img.moonshot.cn/pub/slides/slides_tmpl/image/25-06-10-18:51:28-d140sc4h6th60oqvcsg0.png"/>
          <p:cNvPicPr>
            <a:picLocks noChangeAspect="1"/>
          </p:cNvPicPr>
          <p:nvPr/>
        </p:nvPicPr>
        <p:blipFill>
          <a:blip r:embed="rId7"/>
          <a:srcRect t="37" b="37"/>
          <a:stretch/>
        </p:blipFill>
        <p:spPr>
          <a:xfrm>
            <a:off x="9580563" y="1568450"/>
            <a:ext cx="862330" cy="86233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766300" y="1803400"/>
            <a:ext cx="490855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5482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6-10-18:51:04-d140s64h6th60oqvcsdg.png"/>
          <p:cNvPicPr>
            <a:picLocks noChangeAspect="1"/>
          </p:cNvPicPr>
          <p:nvPr/>
        </p:nvPicPr>
        <p:blipFill>
          <a:blip r:embed="rId3"/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929" y="1810527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37685" y="4026535"/>
            <a:ext cx="3516630" cy="4889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快速排序简介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437</Words>
  <Application>Microsoft Office PowerPoint</Application>
  <PresentationFormat>宽屏</PresentationFormat>
  <Paragraphs>167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Comic Book</vt:lpstr>
      <vt:lpstr>Arial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Zitai Wang</cp:lastModifiedBy>
  <cp:revision>3</cp:revision>
  <dcterms:created xsi:type="dcterms:W3CDTF">2025-08-10T06:58:44Z</dcterms:created>
  <dcterms:modified xsi:type="dcterms:W3CDTF">2025-08-10T07:06:08Z</dcterms:modified>
</cp:coreProperties>
</file>